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9"/>
  </p:notesMasterIdLst>
  <p:handoutMasterIdLst>
    <p:handoutMasterId r:id="rId50"/>
  </p:handoutMasterIdLst>
  <p:sldIdLst>
    <p:sldId id="256" r:id="rId5"/>
    <p:sldId id="286" r:id="rId6"/>
    <p:sldId id="287" r:id="rId7"/>
    <p:sldId id="333" r:id="rId8"/>
    <p:sldId id="288" r:id="rId9"/>
    <p:sldId id="257" r:id="rId10"/>
    <p:sldId id="291" r:id="rId11"/>
    <p:sldId id="292" r:id="rId12"/>
    <p:sldId id="293" r:id="rId13"/>
    <p:sldId id="295" r:id="rId14"/>
    <p:sldId id="297" r:id="rId15"/>
    <p:sldId id="296" r:id="rId16"/>
    <p:sldId id="298" r:id="rId17"/>
    <p:sldId id="258" r:id="rId18"/>
    <p:sldId id="299" r:id="rId19"/>
    <p:sldId id="300" r:id="rId20"/>
    <p:sldId id="301" r:id="rId21"/>
    <p:sldId id="302" r:id="rId22"/>
    <p:sldId id="332" r:id="rId23"/>
    <p:sldId id="303" r:id="rId24"/>
    <p:sldId id="304" r:id="rId25"/>
    <p:sldId id="305" r:id="rId26"/>
    <p:sldId id="306" r:id="rId27"/>
    <p:sldId id="307" r:id="rId28"/>
    <p:sldId id="308" r:id="rId29"/>
    <p:sldId id="309" r:id="rId30"/>
    <p:sldId id="311" r:id="rId31"/>
    <p:sldId id="315" r:id="rId32"/>
    <p:sldId id="317" r:id="rId33"/>
    <p:sldId id="318" r:id="rId34"/>
    <p:sldId id="320" r:id="rId35"/>
    <p:sldId id="321" r:id="rId36"/>
    <p:sldId id="322" r:id="rId37"/>
    <p:sldId id="323" r:id="rId38"/>
    <p:sldId id="324" r:id="rId39"/>
    <p:sldId id="326" r:id="rId40"/>
    <p:sldId id="330" r:id="rId41"/>
    <p:sldId id="331" r:id="rId42"/>
    <p:sldId id="327" r:id="rId43"/>
    <p:sldId id="329" r:id="rId44"/>
    <p:sldId id="334" r:id="rId45"/>
    <p:sldId id="267" r:id="rId46"/>
    <p:sldId id="268" r:id="rId47"/>
    <p:sldId id="285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3350"/>
    <a:srgbClr val="0C4360"/>
    <a:srgbClr val="1B6872"/>
    <a:srgbClr val="63B7C6"/>
    <a:srgbClr val="002136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7/27/2023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7/27/2023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Katalon Studio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By Panji Jonatan Situmorang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3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regression testing</a:t>
            </a:r>
          </a:p>
          <a:p>
            <a:r>
              <a:rPr lang="en-US" b="1">
                <a:solidFill>
                  <a:schemeClr val="bg1"/>
                </a:solidFill>
              </a:rPr>
              <a:t>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25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01323FB-427E-4A8D-B473-AB0657D8D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Data regression testing</a:t>
            </a:r>
            <a:endParaRPr lang="en-US" sz="28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8EEB296-8554-4D20-B3B8-C0BBC380A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52833"/>
              </p:ext>
            </p:extLst>
          </p:nvPr>
        </p:nvGraphicFramePr>
        <p:xfrm>
          <a:off x="1130300" y="1856740"/>
          <a:ext cx="744855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2850">
                  <a:extLst>
                    <a:ext uri="{9D8B030D-6E8A-4147-A177-3AD203B41FA5}">
                      <a16:colId xmlns:a16="http://schemas.microsoft.com/office/drawing/2014/main" val="3559833401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val="3211310719"/>
                    </a:ext>
                  </a:extLst>
                </a:gridCol>
                <a:gridCol w="2482850">
                  <a:extLst>
                    <a:ext uri="{9D8B030D-6E8A-4147-A177-3AD203B41FA5}">
                      <a16:colId xmlns:a16="http://schemas.microsoft.com/office/drawing/2014/main" val="4160613981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Credential benar &amp; aktif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Credential yang salah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Username dan password tidak diisi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663061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/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 ke demo.phirogo.com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 ke demo.phirogo.com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 ke demo.phirogo.com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627436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username benar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username yang salah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Kosongkan field username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27150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password benar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password yang salah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Kosongkan field password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638464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Klik login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Klik login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Klik login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93558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Muncul aller credential salah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Muncul alert empty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690964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Selesai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Selesai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Selesai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044516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398C1C-6656-4A73-A680-62A81CDC2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407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6800045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Login ke demo.phirogo.com</a:t>
            </a:r>
          </a:p>
        </p:txBody>
      </p:sp>
    </p:spTree>
    <p:extLst>
      <p:ext uri="{BB962C8B-B14F-4D97-AF65-F5344CB8AC3E}">
        <p14:creationId xmlns:p14="http://schemas.microsoft.com/office/powerpoint/2010/main" val="3149531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4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menjalankan automation testing dengan</a:t>
            </a:r>
          </a:p>
          <a:p>
            <a:r>
              <a:rPr lang="en-US" b="1">
                <a:solidFill>
                  <a:schemeClr val="bg1"/>
                </a:solidFill>
              </a:rPr>
              <a:t>cross browser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241855-8090-BA09-9C41-B627B2637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315" y="4941668"/>
            <a:ext cx="1021682" cy="10384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5280B5-90F0-B6FD-1F9F-35F1923E9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3263" y="4941668"/>
            <a:ext cx="1032662" cy="103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Conclusion highlights</a:t>
            </a:r>
            <a:endParaRPr lang="en-US" sz="2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782964"/>
          </a:xfrm>
        </p:spPr>
        <p:txBody>
          <a:bodyPr/>
          <a:lstStyle/>
          <a:p>
            <a:r>
              <a:rPr lang="en-US" sz="1800"/>
              <a:t>Menjalankan satu atau beberapa test case di berbagai browser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D62E657-43E7-D940-72D8-B04F1D3DB6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459053"/>
              </p:ext>
            </p:extLst>
          </p:nvPr>
        </p:nvGraphicFramePr>
        <p:xfrm>
          <a:off x="2345029" y="2383155"/>
          <a:ext cx="2482850" cy="393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2850">
                  <a:extLst>
                    <a:ext uri="{9D8B030D-6E8A-4147-A177-3AD203B41FA5}">
                      <a16:colId xmlns:a16="http://schemas.microsoft.com/office/drawing/2014/main" val="1673324494"/>
                    </a:ext>
                  </a:extLst>
                </a:gridCol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chemeClr val="bg1"/>
                          </a:solidFill>
                          <a:latin typeface="+mn-lt"/>
                          <a:cs typeface="Arial" panose="020B0604020202020204" pitchFamily="34" charset="0"/>
                        </a:rPr>
                        <a:t>Credential benar &amp; aktif</a:t>
                      </a:r>
                      <a:endParaRPr lang="en-GB" sz="1600" b="1" dirty="0">
                        <a:solidFill>
                          <a:schemeClr val="bg1"/>
                        </a:solidFill>
                        <a:latin typeface="+mn-lt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5471879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/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 ke demo.phirogo.com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290002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username benar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1535164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Masukkan password benar</a:t>
                      </a: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01222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Klik login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884849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9315926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GB" sz="1400">
                          <a:solidFill>
                            <a:schemeClr val="bg1"/>
                          </a:solidFill>
                          <a:latin typeface="+mn-lt"/>
                        </a:rPr>
                        <a:t>Selesai</a:t>
                      </a:r>
                      <a:endParaRPr lang="en-GB" sz="140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0683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6800045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Login ke demo.phirogo.com</a:t>
            </a:r>
          </a:p>
        </p:txBody>
      </p:sp>
    </p:spTree>
    <p:extLst>
      <p:ext uri="{BB962C8B-B14F-4D97-AF65-F5344CB8AC3E}">
        <p14:creationId xmlns:p14="http://schemas.microsoft.com/office/powerpoint/2010/main" val="186775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5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Automation Testing dengan Data Driven </a:t>
            </a:r>
          </a:p>
          <a:p>
            <a:r>
              <a:rPr lang="en-US" b="1">
                <a:solidFill>
                  <a:schemeClr val="bg1"/>
                </a:solidFill>
              </a:rPr>
              <a:t>Testing 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0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Conclusion highlights</a:t>
            </a:r>
            <a:endParaRPr lang="en-US" sz="2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230267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/>
              <a:t>Membuat data di excel (data yg dimaksud misalnya password dan username user)</a:t>
            </a:r>
          </a:p>
          <a:p>
            <a:pPr>
              <a:lnSpc>
                <a:spcPct val="150000"/>
              </a:lnSpc>
            </a:pPr>
            <a:r>
              <a:rPr lang="en-US" sz="1800"/>
              <a:t>Membuat test case dengan memanfaatkan data di excel tersebut (test case yang dimaksud adalah login menggunakan data yg di excel tersebut)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A10504-1EB9-05CE-D789-E140D75E2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009" y="3928056"/>
            <a:ext cx="4966398" cy="220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15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6800045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Login ke demo.phirogo.com</a:t>
            </a:r>
          </a:p>
        </p:txBody>
      </p:sp>
    </p:spTree>
    <p:extLst>
      <p:ext uri="{BB962C8B-B14F-4D97-AF65-F5344CB8AC3E}">
        <p14:creationId xmlns:p14="http://schemas.microsoft.com/office/powerpoint/2010/main" val="3785363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45EFDD-7620-0CC5-B79D-719A8FEFF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19</a:t>
            </a:fld>
            <a:endParaRPr lang="en-US" noProof="0" dirty="0"/>
          </a:p>
        </p:txBody>
      </p:sp>
      <p:pic>
        <p:nvPicPr>
          <p:cNvPr id="3" name="Part 5 _ Cara Automation Testing dengan Data Driven Testing menggunakan Katalon Studio">
            <a:hlinkClick r:id="" action="ppaction://media"/>
            <a:extLst>
              <a:ext uri="{FF2B5EF4-FFF2-40B4-BE49-F238E27FC236}">
                <a16:creationId xmlns:a16="http://schemas.microsoft.com/office/drawing/2014/main" id="{B4EEAD50-3F71-7299-877E-4591E49A70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48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36" y="1519706"/>
            <a:ext cx="7077456" cy="702929"/>
          </a:xfrm>
        </p:spPr>
        <p:txBody>
          <a:bodyPr/>
          <a:lstStyle/>
          <a:p>
            <a:r>
              <a:rPr lang="en-US" sz="3200">
                <a:latin typeface="Bahnschrift" panose="020B0502040204020203" pitchFamily="34" charset="0"/>
              </a:rPr>
              <a:t>What is Katalon Studio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0923" y="2975020"/>
            <a:ext cx="9633398" cy="314244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ID" sz="2400" b="1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Katalon Studio </a:t>
            </a:r>
            <a:r>
              <a:rPr lang="en-ID" sz="2400" b="0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merupakan salah satu </a:t>
            </a:r>
            <a:r>
              <a:rPr lang="en-ID" sz="2400" b="0" i="1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automated testing tool </a:t>
            </a:r>
            <a:r>
              <a:rPr lang="en-ID" sz="2400" b="0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yang sedang naik daun di kalangan </a:t>
            </a:r>
            <a:r>
              <a:rPr lang="en-ID" sz="2400" b="0" i="1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QA, </a:t>
            </a:r>
            <a:r>
              <a:rPr lang="en-ID" sz="2400" b="0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terbukti dari data yang dikumpulkan </a:t>
            </a:r>
            <a:r>
              <a:rPr lang="en-ID" sz="2400" b="1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Gartner Peer Insights </a:t>
            </a:r>
            <a:r>
              <a:rPr lang="en-ID" sz="2400" b="0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yang menyatakan bahwa Katalon Studio berada di peringkat ke-dua sebagai </a:t>
            </a:r>
            <a:r>
              <a:rPr lang="en-ID" sz="2400" b="0" i="1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automation testing tool </a:t>
            </a:r>
            <a:r>
              <a:rPr lang="en-ID" sz="2400" b="0" i="0">
                <a:effectLst/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yang paling banyak digunakan sejak tahun 2021 hingga saat ini.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33935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6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verifikasi text menggunakan</a:t>
            </a:r>
          </a:p>
          <a:p>
            <a:r>
              <a:rPr lang="en-US" b="1">
                <a:solidFill>
                  <a:schemeClr val="bg1"/>
                </a:solidFill>
              </a:rPr>
              <a:t>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48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Conclusion highlights</a:t>
            </a:r>
            <a:endParaRPr lang="en-US" sz="2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110493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/>
              <a:t>Memverifikasi label/apa saja dengan memanfaatkan item verify element text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227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6800045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Verify teks setelah login</a:t>
            </a:r>
          </a:p>
        </p:txBody>
      </p:sp>
    </p:spTree>
    <p:extLst>
      <p:ext uri="{BB962C8B-B14F-4D97-AF65-F5344CB8AC3E}">
        <p14:creationId xmlns:p14="http://schemas.microsoft.com/office/powerpoint/2010/main" val="3429185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7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Foor loop statement automation testing </a:t>
            </a:r>
          </a:p>
          <a:p>
            <a:r>
              <a:rPr lang="en-US" b="1">
                <a:solidFill>
                  <a:schemeClr val="bg1"/>
                </a:solidFill>
              </a:rPr>
              <a:t>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8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Conclusion highlights</a:t>
            </a:r>
            <a:endParaRPr lang="en-US" sz="2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1104935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/>
              <a:t>Run atau execute test case sebanyak yang user mau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87C8779-3370-FC7E-9B02-2730E2261AD6}"/>
              </a:ext>
            </a:extLst>
          </p:cNvPr>
          <p:cNvSpPr txBox="1"/>
          <p:nvPr/>
        </p:nvSpPr>
        <p:spPr>
          <a:xfrm>
            <a:off x="811369" y="2545655"/>
            <a:ext cx="289774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for</a:t>
            </a:r>
            <a:r>
              <a:rPr lang="en-US" b="1"/>
              <a:t> (</a:t>
            </a:r>
            <a:r>
              <a:rPr lang="en-US" b="1">
                <a:solidFill>
                  <a:srgbClr val="FF0000"/>
                </a:solidFill>
              </a:rPr>
              <a:t>int</a:t>
            </a:r>
            <a:r>
              <a:rPr lang="en-US" b="1"/>
              <a:t> i=1; i&lt;3;i++) {</a:t>
            </a:r>
            <a:endParaRPr lang="en-ID" b="1"/>
          </a:p>
        </p:txBody>
      </p:sp>
    </p:spTree>
    <p:extLst>
      <p:ext uri="{BB962C8B-B14F-4D97-AF65-F5344CB8AC3E}">
        <p14:creationId xmlns:p14="http://schemas.microsoft.com/office/powerpoint/2010/main" val="251027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7276564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Penerapan ke login dev.phirogo.com</a:t>
            </a:r>
          </a:p>
        </p:txBody>
      </p:sp>
    </p:spTree>
    <p:extLst>
      <p:ext uri="{BB962C8B-B14F-4D97-AF65-F5344CB8AC3E}">
        <p14:creationId xmlns:p14="http://schemas.microsoft.com/office/powerpoint/2010/main" val="85620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8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upload file automation dengan menggunakan </a:t>
            </a:r>
          </a:p>
          <a:p>
            <a:r>
              <a:rPr lang="en-US" b="1">
                <a:solidFill>
                  <a:schemeClr val="bg1"/>
                </a:solidFill>
              </a:rPr>
              <a:t>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65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7276564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Penerapan ke ESS cuti sakit</a:t>
            </a:r>
          </a:p>
        </p:txBody>
      </p:sp>
    </p:spTree>
    <p:extLst>
      <p:ext uri="{BB962C8B-B14F-4D97-AF65-F5344CB8AC3E}">
        <p14:creationId xmlns:p14="http://schemas.microsoft.com/office/powerpoint/2010/main" val="321410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9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mudah mengintegrasikan katalon studio </a:t>
            </a:r>
          </a:p>
          <a:p>
            <a:r>
              <a:rPr lang="en-US" b="1">
                <a:solidFill>
                  <a:schemeClr val="bg1"/>
                </a:solidFill>
              </a:rPr>
              <a:t>dengan Github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59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365159" y="4101189"/>
            <a:ext cx="7856113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Integrasi katalon studio dengan Github</a:t>
            </a:r>
          </a:p>
        </p:txBody>
      </p:sp>
    </p:spTree>
    <p:extLst>
      <p:ext uri="{BB962C8B-B14F-4D97-AF65-F5344CB8AC3E}">
        <p14:creationId xmlns:p14="http://schemas.microsoft.com/office/powerpoint/2010/main" val="2316470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35" y="1519706"/>
            <a:ext cx="7902219" cy="702929"/>
          </a:xfrm>
        </p:spPr>
        <p:txBody>
          <a:bodyPr/>
          <a:lstStyle/>
          <a:p>
            <a:r>
              <a:rPr lang="en-US" sz="3200">
                <a:latin typeface="Bahnschrift" panose="020B0502040204020203" pitchFamily="34" charset="0"/>
              </a:rPr>
              <a:t>Kelebihan katalon studio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0923" y="2975020"/>
            <a:ext cx="9633398" cy="3142445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Mudah dimengerti karena </a:t>
            </a:r>
            <a:r>
              <a:rPr lang="en-US" sz="2400" i="1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test without programming, </a:t>
            </a: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usernya tidak perlu menguasai programming secara mendalam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Menggunakan groovy sebagai engine untuk script, groovy itu bahasa yang memperluas bahasa pemograman java dengan bentuk yg lebis simple.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Pengujian dapat dilakukan di web, mobile dan dekstop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704158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10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mudah membuat reporting dengan screenshot </a:t>
            </a:r>
          </a:p>
          <a:p>
            <a:r>
              <a:rPr lang="en-US" b="1">
                <a:solidFill>
                  <a:schemeClr val="bg1"/>
                </a:solidFill>
              </a:rPr>
              <a:t>pada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79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7276564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Penerapan ke ESS cuti tahunan</a:t>
            </a:r>
          </a:p>
        </p:txBody>
      </p:sp>
    </p:spTree>
    <p:extLst>
      <p:ext uri="{BB962C8B-B14F-4D97-AF65-F5344CB8AC3E}">
        <p14:creationId xmlns:p14="http://schemas.microsoft.com/office/powerpoint/2010/main" val="399541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11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membuat environments berbeda untuk </a:t>
            </a:r>
          </a:p>
          <a:p>
            <a:r>
              <a:rPr lang="en-US" b="1">
                <a:solidFill>
                  <a:schemeClr val="bg1"/>
                </a:solidFill>
              </a:rPr>
              <a:t>testing automation dengan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02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480131"/>
          </a:xfrm>
        </p:spPr>
        <p:txBody>
          <a:bodyPr/>
          <a:lstStyle/>
          <a:p>
            <a:r>
              <a:rPr lang="en-US" sz="2800"/>
              <a:t>Conclusion highlights</a:t>
            </a:r>
            <a:endParaRPr lang="en-US" sz="28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6"/>
            <a:ext cx="6718300" cy="141402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/>
              <a:t>Menjalankan test case pada environment berbeda tanpa mengubah environmentnya secara manual ( tidak perlu gonta ganti environment )</a:t>
            </a:r>
            <a:endParaRPr lang="en-US" sz="1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01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2279561" y="4118853"/>
            <a:ext cx="5009881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Penerapan ke login demo.phirogo.com </a:t>
            </a:r>
          </a:p>
          <a:p>
            <a:endParaRPr lang="en-US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&amp; dev.phirogo.com</a:t>
            </a:r>
          </a:p>
        </p:txBody>
      </p:sp>
    </p:spTree>
    <p:extLst>
      <p:ext uri="{BB962C8B-B14F-4D97-AF65-F5344CB8AC3E}">
        <p14:creationId xmlns:p14="http://schemas.microsoft.com/office/powerpoint/2010/main" val="2427369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12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nn-NO" b="1">
                <a:solidFill>
                  <a:schemeClr val="bg1"/>
                </a:solidFill>
              </a:rPr>
              <a:t>Cara mengintegrasikan katalon studio dengan </a:t>
            </a:r>
          </a:p>
          <a:p>
            <a:r>
              <a:rPr lang="nn-NO" b="1">
                <a:solidFill>
                  <a:schemeClr val="bg1"/>
                </a:solidFill>
              </a:rPr>
              <a:t>gmail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540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6211" y="1841439"/>
            <a:ext cx="27353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766" y="3267909"/>
            <a:ext cx="1582721" cy="88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72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13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nn-NO" b="1">
                <a:solidFill>
                  <a:schemeClr val="bg1"/>
                </a:solidFill>
              </a:rPr>
              <a:t>Testing mobile 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80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6211" y="1841439"/>
            <a:ext cx="27353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766" y="3267909"/>
            <a:ext cx="1582721" cy="88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8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14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20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BDD &amp; Cucumberdengan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255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latin typeface="Bahnschrift" panose="020B0502040204020203" pitchFamily="34" charset="0"/>
              </a:rPr>
              <a:t>Preview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5728" y="1445378"/>
            <a:ext cx="5240520" cy="535531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 – Membuat Test Case Manual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52762AD-353D-918D-BAF4-577E3D70E200}"/>
              </a:ext>
            </a:extLst>
          </p:cNvPr>
          <p:cNvSpPr txBox="1">
            <a:spLocks/>
          </p:cNvSpPr>
          <p:nvPr/>
        </p:nvSpPr>
        <p:spPr>
          <a:xfrm>
            <a:off x="155728" y="2020343"/>
            <a:ext cx="5940272" cy="53553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2 – Membuat Test Case Automation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7603492-F6E3-3AD6-A7EB-88C9457B6298}"/>
              </a:ext>
            </a:extLst>
          </p:cNvPr>
          <p:cNvSpPr txBox="1">
            <a:spLocks/>
          </p:cNvSpPr>
          <p:nvPr/>
        </p:nvSpPr>
        <p:spPr>
          <a:xfrm>
            <a:off x="155728" y="2555874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3 – Regression Testing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B830B44-E675-EFCB-DAF8-F1300EF8D123}"/>
              </a:ext>
            </a:extLst>
          </p:cNvPr>
          <p:cNvSpPr txBox="1">
            <a:spLocks/>
          </p:cNvSpPr>
          <p:nvPr/>
        </p:nvSpPr>
        <p:spPr>
          <a:xfrm>
            <a:off x="155728" y="3056168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4 – Testing Cross Browser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8F7C912A-06B3-45CF-B40E-99620CDE2CC6}"/>
              </a:ext>
            </a:extLst>
          </p:cNvPr>
          <p:cNvSpPr txBox="1">
            <a:spLocks/>
          </p:cNvSpPr>
          <p:nvPr/>
        </p:nvSpPr>
        <p:spPr>
          <a:xfrm>
            <a:off x="155728" y="3556462"/>
            <a:ext cx="6090526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5 – Testing Data Driven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97900C70-ED41-17F5-490A-9E5E27956F5E}"/>
              </a:ext>
            </a:extLst>
          </p:cNvPr>
          <p:cNvSpPr txBox="1">
            <a:spLocks/>
          </p:cNvSpPr>
          <p:nvPr/>
        </p:nvSpPr>
        <p:spPr>
          <a:xfrm>
            <a:off x="155728" y="4056756"/>
            <a:ext cx="6090526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6 – Verifikasi Teks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853A5FD-E40C-3D62-53DC-7BAAE0EBBDE0}"/>
              </a:ext>
            </a:extLst>
          </p:cNvPr>
          <p:cNvSpPr txBox="1">
            <a:spLocks/>
          </p:cNvSpPr>
          <p:nvPr/>
        </p:nvSpPr>
        <p:spPr>
          <a:xfrm>
            <a:off x="155728" y="4557050"/>
            <a:ext cx="6090526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7 – Foor Loop Statement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6E6D4F7-CB12-96F9-4F21-4C129CFB6949}"/>
              </a:ext>
            </a:extLst>
          </p:cNvPr>
          <p:cNvSpPr txBox="1">
            <a:spLocks/>
          </p:cNvSpPr>
          <p:nvPr/>
        </p:nvSpPr>
        <p:spPr>
          <a:xfrm>
            <a:off x="155728" y="5057344"/>
            <a:ext cx="6090526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8 – Upload File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A4AD7E93-64B8-11D0-874A-15EA0826E91F}"/>
              </a:ext>
            </a:extLst>
          </p:cNvPr>
          <p:cNvSpPr txBox="1">
            <a:spLocks/>
          </p:cNvSpPr>
          <p:nvPr/>
        </p:nvSpPr>
        <p:spPr>
          <a:xfrm>
            <a:off x="155728" y="5557638"/>
            <a:ext cx="6657196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9 – Integrasi Katalon Studio dengan Github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C6FAC8B-F6FC-47EB-5940-81A46EA741AF}"/>
              </a:ext>
            </a:extLst>
          </p:cNvPr>
          <p:cNvSpPr txBox="1">
            <a:spLocks/>
          </p:cNvSpPr>
          <p:nvPr/>
        </p:nvSpPr>
        <p:spPr>
          <a:xfrm>
            <a:off x="6246254" y="1333584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10 – Reporting pada Katalon Studio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CB3EEB06-BF4C-B978-2508-8D95CC303A0B}"/>
              </a:ext>
            </a:extLst>
          </p:cNvPr>
          <p:cNvSpPr txBox="1">
            <a:spLocks/>
          </p:cNvSpPr>
          <p:nvPr/>
        </p:nvSpPr>
        <p:spPr>
          <a:xfrm>
            <a:off x="6251728" y="1939748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11 – Membuat Environment berbeda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A7B00561-BC32-2A89-6D0F-661CF07052D7}"/>
              </a:ext>
            </a:extLst>
          </p:cNvPr>
          <p:cNvSpPr txBox="1">
            <a:spLocks/>
          </p:cNvSpPr>
          <p:nvPr/>
        </p:nvSpPr>
        <p:spPr>
          <a:xfrm>
            <a:off x="6246254" y="2497958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12 – Integrasi dengan Email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79C81866-8171-B085-B188-CF91E5C06A31}"/>
              </a:ext>
            </a:extLst>
          </p:cNvPr>
          <p:cNvSpPr txBox="1">
            <a:spLocks/>
          </p:cNvSpPr>
          <p:nvPr/>
        </p:nvSpPr>
        <p:spPr>
          <a:xfrm>
            <a:off x="6251728" y="3056168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13 – Testing Mobile 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AD5B2C7F-AF26-16E6-1D5A-42E35AFA763F}"/>
              </a:ext>
            </a:extLst>
          </p:cNvPr>
          <p:cNvSpPr txBox="1">
            <a:spLocks/>
          </p:cNvSpPr>
          <p:nvPr/>
        </p:nvSpPr>
        <p:spPr>
          <a:xfrm>
            <a:off x="6257202" y="3609602"/>
            <a:ext cx="5940272" cy="50029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Section 14 – BDD &amp; Cucumber </a:t>
            </a:r>
            <a:endParaRPr lang="en-US" sz="24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6435214"/>
      </p:ext>
    </p:extLst>
  </p:cSld>
  <p:clrMapOvr>
    <a:masterClrMapping/>
  </p:clrMapOvr>
  <p:transition spd="slow">
    <p:wip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94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4CD37D6-FE32-48E3-A3AD-F07BE6A19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99" y="3200400"/>
            <a:ext cx="7551057" cy="1976907"/>
          </a:xfrm>
        </p:spPr>
        <p:txBody>
          <a:bodyPr>
            <a:normAutofit fontScale="90000"/>
          </a:bodyPr>
          <a:lstStyle/>
          <a:p>
            <a:r>
              <a:rPr lang="en-US" sz="2000" i="1"/>
              <a:t>Beberapa module dari katalon dapat diterapkan untuk testing didalam lingkup Project/produk.</a:t>
            </a:r>
            <a:br>
              <a:rPr lang="en-US" sz="2000" i="1"/>
            </a:br>
            <a:br>
              <a:rPr lang="en-US" sz="2000" i="1"/>
            </a:br>
            <a:r>
              <a:rPr lang="en-US" sz="2000" i="1"/>
              <a:t>Masih terdapat kekurangan jika menerapkan katalon studio di ruang lingkup</a:t>
            </a:r>
            <a:br>
              <a:rPr lang="en-US" sz="2000" i="1"/>
            </a:br>
            <a:br>
              <a:rPr lang="en-US" sz="2000" i="1"/>
            </a:br>
            <a:br>
              <a:rPr lang="en-US" sz="2000" i="1"/>
            </a:br>
            <a:endParaRPr lang="en-US" sz="20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3" name="Title 5">
            <a:extLst>
              <a:ext uri="{FF2B5EF4-FFF2-40B4-BE49-F238E27FC236}">
                <a16:creationId xmlns:a16="http://schemas.microsoft.com/office/drawing/2014/main" id="{EAC7E23A-08BC-41D4-A81E-46E72F87F1E2}"/>
              </a:ext>
            </a:extLst>
          </p:cNvPr>
          <p:cNvSpPr txBox="1">
            <a:spLocks/>
          </p:cNvSpPr>
          <p:nvPr/>
        </p:nvSpPr>
        <p:spPr>
          <a:xfrm>
            <a:off x="2706838" y="1305059"/>
            <a:ext cx="4917456" cy="109041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200" b="0" i="0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Saran &amp; Kesimpulan</a:t>
            </a:r>
            <a:endParaRPr lang="en-US" sz="2000" i="1"/>
          </a:p>
        </p:txBody>
      </p:sp>
    </p:spTree>
    <p:extLst>
      <p:ext uri="{BB962C8B-B14F-4D97-AF65-F5344CB8AC3E}">
        <p14:creationId xmlns:p14="http://schemas.microsoft.com/office/powerpoint/2010/main" val="1421532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4CD37D6-FE32-48E3-A3AD-F07BE6A19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399" y="3200400"/>
            <a:ext cx="7551057" cy="2859313"/>
          </a:xfrm>
        </p:spPr>
        <p:txBody>
          <a:bodyPr/>
          <a:lstStyle/>
          <a:p>
            <a:r>
              <a:rPr lang="en-US"/>
              <a:t>not understanding is better than not knowing</a:t>
            </a:r>
            <a:br>
              <a:rPr lang="en-US"/>
            </a:br>
            <a:r>
              <a:rPr lang="en-US"/>
              <a:t>-- </a:t>
            </a:r>
            <a:r>
              <a:rPr lang="en-US" sz="2000" i="1"/>
              <a:t>Panji Jonathan Situmorang</a:t>
            </a:r>
            <a:endParaRPr lang="en-US" sz="20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DC7217-2779-44E0-9E6D-3B3879516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1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5944" y="3429000"/>
            <a:ext cx="6089896" cy="1243584"/>
          </a:xfrm>
        </p:spPr>
        <p:txBody>
          <a:bodyPr/>
          <a:lstStyle/>
          <a:p>
            <a:r>
              <a:rPr lang="en-US"/>
              <a:t>Any Question?👀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90B5C6-1CB0-445E-99D1-8E2FE8C59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554A61-D199-469B-AB0C-B68F82B5059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u="sng"/>
              <a:t>Thank You 😉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35" y="1519706"/>
            <a:ext cx="7902219" cy="702929"/>
          </a:xfrm>
        </p:spPr>
        <p:txBody>
          <a:bodyPr/>
          <a:lstStyle/>
          <a:p>
            <a:r>
              <a:rPr lang="en-US" sz="3200">
                <a:latin typeface="Bahnschrift" panose="020B0502040204020203" pitchFamily="34" charset="0"/>
              </a:rPr>
              <a:t>Kekurangan katalon studio</a:t>
            </a:r>
            <a:endParaRPr lang="en-US" sz="3200" dirty="0"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0923" y="2975020"/>
            <a:ext cx="9633398" cy="3142445"/>
          </a:xfrm>
        </p:spPr>
        <p:txBody>
          <a:bodyPr>
            <a:no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Komunitas belum banyak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Dokumentasi yang cukup membingungkan</a:t>
            </a:r>
          </a:p>
        </p:txBody>
      </p:sp>
    </p:spTree>
    <p:extLst>
      <p:ext uri="{BB962C8B-B14F-4D97-AF65-F5344CB8AC3E}">
        <p14:creationId xmlns:p14="http://schemas.microsoft.com/office/powerpoint/2010/main" val="70387183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1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19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Bagaimana cara membuat test case manual</a:t>
            </a:r>
          </a:p>
          <a:p>
            <a:r>
              <a:rPr lang="en-US" b="1">
                <a:solidFill>
                  <a:schemeClr val="bg1"/>
                </a:solidFill>
              </a:rPr>
              <a:t>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794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7315200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Login kedemo.phirogo.com</a:t>
            </a:r>
          </a:p>
        </p:txBody>
      </p:sp>
    </p:spTree>
    <p:extLst>
      <p:ext uri="{BB962C8B-B14F-4D97-AF65-F5344CB8AC3E}">
        <p14:creationId xmlns:p14="http://schemas.microsoft.com/office/powerpoint/2010/main" val="854702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15" y="1993005"/>
            <a:ext cx="7781544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Section 2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5F4DE-39B7-4CE2-BC1E-8B8AE662A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3315" y="3246119"/>
            <a:ext cx="6944550" cy="75982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chemeClr val="bg1"/>
                </a:solidFill>
              </a:rPr>
              <a:t>Cara membuat test case dan automation testing</a:t>
            </a:r>
          </a:p>
          <a:p>
            <a:r>
              <a:rPr lang="en-US" b="1">
                <a:solidFill>
                  <a:schemeClr val="bg1"/>
                </a:solidFill>
              </a:rPr>
              <a:t>menggunakan katalon studio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37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BD8413-C238-49D7-A4E1-E8FEF181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6363" y="1236132"/>
            <a:ext cx="4152020" cy="859055"/>
          </a:xfrm>
        </p:spPr>
        <p:txBody>
          <a:bodyPr>
            <a:normAutofit/>
          </a:bodyPr>
          <a:lstStyle/>
          <a:p>
            <a:r>
              <a:rPr lang="en-US" sz="440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4BF10-2B55-43AB-9F77-F1A14103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815D5E-2627-15E4-454B-E604507CD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070" y="2539402"/>
            <a:ext cx="1582721" cy="889598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id="{CC62CB14-F0BA-764E-DF98-4ABAA0234E79}"/>
              </a:ext>
            </a:extLst>
          </p:cNvPr>
          <p:cNvSpPr txBox="1">
            <a:spLocks/>
          </p:cNvSpPr>
          <p:nvPr/>
        </p:nvSpPr>
        <p:spPr>
          <a:xfrm>
            <a:off x="1403797" y="4131732"/>
            <a:ext cx="6800045" cy="85905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54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Test Case ESS Dispensasi</a:t>
            </a:r>
          </a:p>
        </p:txBody>
      </p:sp>
    </p:spTree>
    <p:extLst>
      <p:ext uri="{BB962C8B-B14F-4D97-AF65-F5344CB8AC3E}">
        <p14:creationId xmlns:p14="http://schemas.microsoft.com/office/powerpoint/2010/main" val="161115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1995</TotalTime>
  <Words>710</Words>
  <Application>Microsoft Office PowerPoint</Application>
  <PresentationFormat>Widescreen</PresentationFormat>
  <Paragraphs>175</Paragraphs>
  <Slides>44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Bahnschrift</vt:lpstr>
      <vt:lpstr>Calibri</vt:lpstr>
      <vt:lpstr>Times New Roman</vt:lpstr>
      <vt:lpstr>Trade Gothic LT Pro</vt:lpstr>
      <vt:lpstr>Trebuchet MS</vt:lpstr>
      <vt:lpstr>Office Theme</vt:lpstr>
      <vt:lpstr>Katalon Studio</vt:lpstr>
      <vt:lpstr>What is Katalon Studio</vt:lpstr>
      <vt:lpstr>Kelebihan katalon studio</vt:lpstr>
      <vt:lpstr>Preview</vt:lpstr>
      <vt:lpstr>Kekurangan katalon studio</vt:lpstr>
      <vt:lpstr>Section 1</vt:lpstr>
      <vt:lpstr>DEMO </vt:lpstr>
      <vt:lpstr>Section 2</vt:lpstr>
      <vt:lpstr>DEMO </vt:lpstr>
      <vt:lpstr>Section 3</vt:lpstr>
      <vt:lpstr>Data regression testing</vt:lpstr>
      <vt:lpstr>DEMO </vt:lpstr>
      <vt:lpstr>Section 4</vt:lpstr>
      <vt:lpstr>Conclusion highlights</vt:lpstr>
      <vt:lpstr>DEMO </vt:lpstr>
      <vt:lpstr>Section 5</vt:lpstr>
      <vt:lpstr>Conclusion highlights</vt:lpstr>
      <vt:lpstr>DEMO </vt:lpstr>
      <vt:lpstr>PowerPoint Presentation</vt:lpstr>
      <vt:lpstr>Section 6</vt:lpstr>
      <vt:lpstr>Conclusion highlights</vt:lpstr>
      <vt:lpstr>DEMO </vt:lpstr>
      <vt:lpstr>Section 7</vt:lpstr>
      <vt:lpstr>Conclusion highlights</vt:lpstr>
      <vt:lpstr>DEMO </vt:lpstr>
      <vt:lpstr>Section 8</vt:lpstr>
      <vt:lpstr>DEMO </vt:lpstr>
      <vt:lpstr>Section 9</vt:lpstr>
      <vt:lpstr>DEMO </vt:lpstr>
      <vt:lpstr>Section 10</vt:lpstr>
      <vt:lpstr>DEMO </vt:lpstr>
      <vt:lpstr>Section 11</vt:lpstr>
      <vt:lpstr>Conclusion highlights</vt:lpstr>
      <vt:lpstr>DEMO </vt:lpstr>
      <vt:lpstr>Section 12</vt:lpstr>
      <vt:lpstr>DEMO </vt:lpstr>
      <vt:lpstr>Section 13</vt:lpstr>
      <vt:lpstr>DEMO </vt:lpstr>
      <vt:lpstr>Section 14</vt:lpstr>
      <vt:lpstr>DEMO </vt:lpstr>
      <vt:lpstr>Beberapa module dari katalon dapat diterapkan untuk testing didalam lingkup Project/produk.  Masih terdapat kekurangan jika menerapkan katalon studio di ruang lingkup   </vt:lpstr>
      <vt:lpstr>not understanding is better than not knowing -- Panji Jonathan Situmorang</vt:lpstr>
      <vt:lpstr>Any Question?👀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Katalon Studio</dc:title>
  <dc:creator>panji jonatan</dc:creator>
  <cp:lastModifiedBy>panji jonatan</cp:lastModifiedBy>
  <cp:revision>32</cp:revision>
  <dcterms:created xsi:type="dcterms:W3CDTF">2023-07-17T04:44:29Z</dcterms:created>
  <dcterms:modified xsi:type="dcterms:W3CDTF">2023-07-27T01:55:24Z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